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801600" cy="9601200" type="A3"/>
  <p:notesSz cx="6794500" cy="9906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j4mBG2KPwIR4nq5bRyQITsYMzP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C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3AC308-FF9E-4733-BACC-2C4FC0A233E3}">
  <a:tblStyle styleId="{173AC308-FF9E-4733-BACC-2C4FC0A233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8E8"/>
          </a:solidFill>
        </a:fill>
      </a:tcStyle>
    </a:wholeTbl>
    <a:band1H>
      <a:tcTxStyle/>
      <a:tcStyle>
        <a:tcBdr/>
        <a:fill>
          <a:solidFill>
            <a:srgbClr val="E8CF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F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A89518-A996-48DE-9939-292A8B007DF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0"/>
    <p:restoredTop sz="94692"/>
  </p:normalViewPr>
  <p:slideViewPr>
    <p:cSldViewPr snapToGrid="0">
      <p:cViewPr>
        <p:scale>
          <a:sx n="88" d="100"/>
          <a:sy n="88" d="100"/>
        </p:scale>
        <p:origin x="872" y="12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88F2AA33-A4CA-D55D-43AC-4CD32AA2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6236DDE2-C6FA-96C2-5B93-FC065ADF76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Purple bold</a:t>
            </a: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53658953-EAE4-7A6A-529C-326CDEE60A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Purple bold</a:t>
            </a: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Purple bold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inverted commas - topic overview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Unit - 1 instead of autumn 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Merge of spring 1 and 2 - same unit </a:t>
            </a: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96"/>
              </a:spcBef>
              <a:spcAft>
                <a:spcPts val="0"/>
              </a:spcAft>
              <a:buClr>
                <a:srgbClr val="888888"/>
              </a:buClr>
              <a:buSzPts val="448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84"/>
              </a:spcBef>
              <a:spcAft>
                <a:spcPts val="0"/>
              </a:spcAft>
              <a:buClr>
                <a:srgbClr val="888888"/>
              </a:buClr>
              <a:buSzPts val="392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72"/>
              </a:spcBef>
              <a:spcAft>
                <a:spcPts val="0"/>
              </a:spcAft>
              <a:buClr>
                <a:srgbClr val="888888"/>
              </a:buClr>
              <a:buSzPts val="336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232626" y="-352265"/>
            <a:ext cx="6336348" cy="1152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6625273" y="3040382"/>
            <a:ext cx="8192135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757872" y="266702"/>
            <a:ext cx="8192135" cy="842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  <a:defRPr sz="5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504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8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None/>
              <a:defRPr sz="19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640080" y="2240281"/>
            <a:ext cx="56540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7519" algn="l">
              <a:spcBef>
                <a:spcPts val="784"/>
              </a:spcBef>
              <a:spcAft>
                <a:spcPts val="0"/>
              </a:spcAft>
              <a:buClr>
                <a:schemeClr val="dk1"/>
              </a:buClr>
              <a:buSzPts val="3920"/>
              <a:buChar char="•"/>
              <a:defRPr sz="3920"/>
            </a:lvl1pPr>
            <a:lvl2pPr marL="914400" lvl="1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–"/>
              <a:defRPr sz="3359"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388619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–"/>
              <a:defRPr sz="2520"/>
            </a:lvl4pPr>
            <a:lvl5pPr marL="2286000" lvl="4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»"/>
              <a:defRPr sz="2520"/>
            </a:lvl5pPr>
            <a:lvl6pPr marL="2743200" lvl="5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6pPr>
            <a:lvl7pPr marL="3200400" lvl="6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7pPr>
            <a:lvl8pPr marL="3657600" lvl="7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8pPr>
            <a:lvl9pPr marL="4114800" lvl="8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507480" y="2240281"/>
            <a:ext cx="56540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7519" algn="l">
              <a:spcBef>
                <a:spcPts val="784"/>
              </a:spcBef>
              <a:spcAft>
                <a:spcPts val="0"/>
              </a:spcAft>
              <a:buClr>
                <a:schemeClr val="dk1"/>
              </a:buClr>
              <a:buSzPts val="3920"/>
              <a:buChar char="•"/>
              <a:defRPr sz="3920"/>
            </a:lvl1pPr>
            <a:lvl2pPr marL="914400" lvl="1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–"/>
              <a:defRPr sz="3359"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388619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–"/>
              <a:defRPr sz="2520"/>
            </a:lvl4pPr>
            <a:lvl5pPr marL="2286000" lvl="4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»"/>
              <a:defRPr sz="2520"/>
            </a:lvl5pPr>
            <a:lvl6pPr marL="2743200" lvl="5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6pPr>
            <a:lvl7pPr marL="3200400" lvl="6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7pPr>
            <a:lvl8pPr marL="3657600" lvl="7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8pPr>
            <a:lvl9pPr marL="4114800" lvl="8" indent="-38862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6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 b="1"/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3pPr>
            <a:lvl4pPr marL="1828800" lvl="3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4pPr>
            <a:lvl5pPr marL="2286000" lvl="4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5pPr>
            <a:lvl6pPr marL="2743200" lvl="5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6pPr>
            <a:lvl7pPr marL="3200400" lvl="6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7pPr>
            <a:lvl8pPr marL="3657600" lvl="7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8pPr>
            <a:lvl9pPr marL="4114800" lvl="8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640080" y="3044825"/>
            <a:ext cx="5656263" cy="553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8619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3pPr>
            <a:lvl4pPr marL="1828800" lvl="3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–"/>
              <a:defRPr sz="2240"/>
            </a:lvl4pPr>
            <a:lvl5pPr marL="2286000" lvl="4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»"/>
              <a:defRPr sz="2240"/>
            </a:lvl5pPr>
            <a:lvl6pPr marL="2743200" lvl="5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6pPr>
            <a:lvl7pPr marL="3200400" lvl="6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7pPr>
            <a:lvl8pPr marL="3657600" lvl="7" indent="-37084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8pPr>
            <a:lvl9pPr marL="4114800" lvl="8" indent="-37084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503036" y="2149158"/>
            <a:ext cx="5658485" cy="89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 b="1"/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3pPr>
            <a:lvl4pPr marL="1828800" lvl="3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4pPr>
            <a:lvl5pPr marL="2286000" lvl="4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5pPr>
            <a:lvl6pPr marL="2743200" lvl="5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6pPr>
            <a:lvl7pPr marL="3200400" lvl="6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7pPr>
            <a:lvl8pPr marL="3657600" lvl="7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8pPr>
            <a:lvl9pPr marL="4114800" lvl="8" indent="-22860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503036" y="3044825"/>
            <a:ext cx="5658485" cy="553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8619" algn="l"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2520"/>
            </a:lvl3pPr>
            <a:lvl4pPr marL="1828800" lvl="3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–"/>
              <a:defRPr sz="2240"/>
            </a:lvl4pPr>
            <a:lvl5pPr marL="2286000" lvl="4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»"/>
              <a:defRPr sz="2240"/>
            </a:lvl5pPr>
            <a:lvl6pPr marL="2743200" lvl="5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6pPr>
            <a:lvl7pPr marL="3200400" lvl="6" indent="-370839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7pPr>
            <a:lvl8pPr marL="3657600" lvl="7" indent="-37084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8pPr>
            <a:lvl9pPr marL="4114800" lvl="8" indent="-37084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005070" y="382271"/>
            <a:ext cx="7156450" cy="8194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13080" algn="l">
              <a:spcBef>
                <a:spcPts val="896"/>
              </a:spcBef>
              <a:spcAft>
                <a:spcPts val="0"/>
              </a:spcAft>
              <a:buClr>
                <a:schemeClr val="dk1"/>
              </a:buClr>
              <a:buSzPts val="4480"/>
              <a:buChar char="•"/>
              <a:defRPr sz="4480"/>
            </a:lvl1pPr>
            <a:lvl2pPr marL="914400" lvl="1" indent="-477519" algn="l">
              <a:spcBef>
                <a:spcPts val="784"/>
              </a:spcBef>
              <a:spcAft>
                <a:spcPts val="0"/>
              </a:spcAft>
              <a:buClr>
                <a:schemeClr val="dk1"/>
              </a:buClr>
              <a:buSzPts val="3920"/>
              <a:buChar char="–"/>
              <a:defRPr sz="3920"/>
            </a:lvl2pPr>
            <a:lvl3pPr marL="1371600" lvl="2" indent="-44196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3pPr>
            <a:lvl4pPr marL="1828800" lvl="3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4pPr>
            <a:lvl5pPr marL="2286000" lvl="4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marL="2743200" lvl="5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marL="3200400" lvl="6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marL="3657600" lvl="7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marL="4114800" lvl="8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640081" y="2009141"/>
            <a:ext cx="4211638" cy="65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  <a:defRPr sz="1960"/>
            </a:lvl1pPr>
            <a:lvl2pPr marL="914400" lvl="1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4pPr>
            <a:lvl5pPr marL="2286000" lvl="4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5pPr>
            <a:lvl6pPr marL="2743200" lvl="5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6pPr>
            <a:lvl7pPr marL="3200400" lvl="6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7pPr>
            <a:lvl8pPr marL="3657600" lvl="7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8pPr>
            <a:lvl9pPr marL="4114800" lvl="8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2509203" y="857885"/>
            <a:ext cx="7680960" cy="5760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509203" y="7514273"/>
            <a:ext cx="7680960" cy="1126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  <a:defRPr sz="1960"/>
            </a:lvl1pPr>
            <a:lvl2pPr marL="914400" lvl="1" indent="-2286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4pPr>
            <a:lvl5pPr marL="2286000" lvl="4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5pPr>
            <a:lvl6pPr marL="2743200" lvl="5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6pPr>
            <a:lvl7pPr marL="3200400" lvl="6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7pPr>
            <a:lvl8pPr marL="3657600" lvl="7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8pPr>
            <a:lvl9pPr marL="4114800" lvl="8" indent="-228600" algn="l">
              <a:spcBef>
                <a:spcPts val="252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60"/>
              <a:buFont typeface="Calibri"/>
              <a:buNone/>
              <a:defRPr sz="6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13080" algn="l" rtl="0">
              <a:spcBef>
                <a:spcPts val="896"/>
              </a:spcBef>
              <a:spcAft>
                <a:spcPts val="0"/>
              </a:spcAft>
              <a:buClr>
                <a:schemeClr val="dk1"/>
              </a:buClr>
              <a:buSzPts val="4480"/>
              <a:buFont typeface="Arial"/>
              <a:buChar char="•"/>
              <a:defRPr sz="4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7519" algn="l" rtl="0">
              <a:spcBef>
                <a:spcPts val="784"/>
              </a:spcBef>
              <a:spcAft>
                <a:spcPts val="0"/>
              </a:spcAft>
              <a:buClr>
                <a:schemeClr val="dk1"/>
              </a:buClr>
              <a:buSzPts val="3920"/>
              <a:buFont typeface="Arial"/>
              <a:buChar char="–"/>
              <a:defRPr sz="3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1960" algn="l" rtl="0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hyperlink" Target="https://stories.durham.ac.uk/toybox/" TargetMode="External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hyperlink" Target="https://www.motherandbaby.com/family-life/products/diverse-and-multicultural-toys/" TargetMode="External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hyperlink" Target="https://www.google.co.uk/url?sa=i&amp;rct=j&amp;q=&amp;esrc=s&amp;source=images&amp;cd=&amp;cad=rja&amp;uact=8&amp;ved=2ahUKEwighfOt_oDgAhUHmxQKHYs5CzAQjRx6BAgBEAU&amp;url=https://www.tes.com/teaching-resource/ted-hughes-the-iron-man-a-series-of-creative-literacy-resources-and-lessons-11310171&amp;psig=AOvVaw0ihYRaF7IP_FXSKn4DBfJ6&amp;ust=1548232688062409" TargetMode="External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hyperlink" Target="https://www.google.co.uk/url?sa=i&amp;rct=j&amp;q=&amp;esrc=s&amp;source=images&amp;cd=&amp;cad=rja&amp;uact=8&amp;ved=2ahUKEwjl9LqA_4DgAhXlA2MBHbeaDWEQjRx6BAgBEAU&amp;url=https://www.amazon.co.uk/Zoo-Red-Fox-Picture-Books/dp/0099219018&amp;psig=AOvVaw2t2ycK6VNQjzK-jmeuNFUw&amp;ust=1548232860091074" TargetMode="Externa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hyperlink" Target="https://www.google.co.uk/url?sa=i&amp;rct=j&amp;q=&amp;esrc=s&amp;source=images&amp;cd=&amp;cad=rja&amp;uact=8&amp;ved=2ahUKEwiKgNazqoHgAhUQ_RQKHV9ICcsQjRx6BAgBEAU&amp;url=https://face2faceafrica.com/article/harriet-tubman&amp;psig=AOvVaw3Y5jB747mnPEG9RXhWlLxI&amp;ust=1548244507100477" TargetMode="External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11" Type="http://schemas.openxmlformats.org/officeDocument/2006/relationships/image" Target="../media/image82.png"/><Relationship Id="rId5" Type="http://schemas.openxmlformats.org/officeDocument/2006/relationships/hyperlink" Target="https://www.google.co.uk/url?sa=i&amp;rct=j&amp;q=&amp;esrc=s&amp;source=images&amp;cd=&amp;cad=rja&amp;uact=8&amp;ved=2ahUKEwiAsbzRqoHgAhWOHxQKHVT9DcsQjRx6BAgBEAU&amp;url=https://www.amazon.co.uk/Wedding-Ghost-Leon-Garfield/dp/0192723952&amp;psig=AOvVaw3p-raFsOeMd49isoW3a8C8&amp;ust=1548244573819132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6.jpg"/><Relationship Id="rId9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6AB09F04-2FE5-F37B-50EB-07C6F0456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Google Shape;88;p1">
            <a:extLst>
              <a:ext uri="{FF2B5EF4-FFF2-40B4-BE49-F238E27FC236}">
                <a16:creationId xmlns:a16="http://schemas.microsoft.com/office/drawing/2014/main" id="{B6789376-8A7C-DE5B-06A5-35C59C078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273505"/>
              </p:ext>
            </p:extLst>
          </p:nvPr>
        </p:nvGraphicFramePr>
        <p:xfrm>
          <a:off x="56375" y="218902"/>
          <a:ext cx="12745225" cy="9106057"/>
        </p:xfrm>
        <a:graphic>
          <a:graphicData uri="http://schemas.openxmlformats.org/drawingml/2006/table">
            <a:tbl>
              <a:tblPr firstRow="1" firstCol="1" bandRow="1">
                <a:noFill/>
                <a:tableStyleId>{173AC308-FF9E-4733-BACC-2C4FC0A233E3}</a:tableStyleId>
              </a:tblPr>
              <a:tblGrid>
                <a:gridCol w="95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61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Year Group 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Year R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4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0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Using stages of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writing development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from scribble to symbolic to sentences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/>
                        <a:t>All about Me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Super Duper Me by Sophie Hen </a:t>
                      </a:r>
                      <a:endParaRPr lang="en-GB" sz="1000" b="0" u="sng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b="1" u="sng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u="sng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sng" strike="noStrike" cap="none" dirty="0"/>
                        <a:t>Once upon a time: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The Three Little Pigs by Mara </a:t>
                      </a:r>
                      <a:r>
                        <a:rPr lang="en-GB" sz="1000" u="none" strike="noStrike" cap="none" dirty="0" err="1"/>
                        <a:t>Alprin</a:t>
                      </a:r>
                      <a:endParaRPr lang="en-GB" sz="10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The Gingerbread Man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by Mara Alperin</a:t>
                      </a:r>
                      <a:br>
                        <a:rPr lang="en-GB" sz="1000" u="none" strike="noStrike" cap="none" dirty="0"/>
                      </a:b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/>
                        <a:t>Superheroes</a:t>
                      </a:r>
                      <a:endParaRPr sz="1000" u="sng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Traction Man by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Mini Grey</a:t>
                      </a:r>
                      <a:br>
                        <a:rPr lang="en-GB" sz="1000" u="none" strike="noStrike" cap="none" dirty="0"/>
                      </a:b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>
                          <a:latin typeface="Calibri"/>
                          <a:cs typeface="Calibri"/>
                          <a:sym typeface="Calibri"/>
                        </a:rPr>
                        <a:t>Beans and Butterflies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Jack and the Beanstalk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N Sharratt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Very Hungry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Caterpillar by Eric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Carle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>
                          <a:latin typeface="Calibri"/>
                          <a:cs typeface="Calibri"/>
                          <a:sym typeface="Calibri"/>
                        </a:rPr>
                        <a:t>Pirates!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cs typeface="Calibri"/>
                          <a:sym typeface="Calibri"/>
                        </a:rPr>
                        <a:t>Pirate stew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cs typeface="Calibri"/>
                          <a:sym typeface="Calibri"/>
                        </a:rPr>
                        <a:t> by Neil Gaiman!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u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dirty="0"/>
                        <a:t>Come away from the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dirty="0"/>
                        <a:t> water, Shirley! by J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dirty="0"/>
                        <a:t>Burningham</a:t>
                      </a:r>
                      <a:endParaRPr sz="1000" u="none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/>
                        <a:t>If I had a ...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Our very own dog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by A Mc Cardie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If I had a Dinosaur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by G </a:t>
                      </a:r>
                      <a:r>
                        <a:rPr lang="en-GB" sz="1000" dirty="0" err="1"/>
                        <a:t>Dawney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Mark making /Writing outcomes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mark making/writing name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letter formation in order of phonics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mark making/labelled portraits/family phrases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 mark making/I can sentence/s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mark making /Descriptive sentences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All about me books</a:t>
                      </a: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sz="1000" dirty="0">
                        <a:solidFill>
                          <a:srgbClr val="1155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lists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recipe labels and instructions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beware/lost poster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speech bubbles/blow paint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invitation letter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alternative ending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extended ending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super hero passport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costume labels CVC CCVC  CVCC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lists using phonics and numbers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mini rescue reports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invented stories</a:t>
                      </a:r>
                      <a:r>
                        <a:rPr lang="en-GB" sz="1000" dirty="0">
                          <a:effectLst/>
                        </a:rPr>
                        <a:t> –retellings on story chair/story whoosh</a:t>
                      </a:r>
                    </a:p>
                    <a:p>
                      <a:r>
                        <a:rPr lang="en-GB" sz="1000" dirty="0">
                          <a:effectLst/>
                        </a:rPr>
                        <a:t>written/drawn mini me stories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lists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bean diary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character speech bubbles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butterfly diary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butterfly description/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alternative story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labels/instructions 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leaflet 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wanted poster 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diary 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storm description-labels/phrases/sentences /pirate story</a:t>
                      </a:r>
                      <a:r>
                        <a:rPr lang="en-GB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if I had a ...sentences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If I had a... book 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lists and labels for pet shop/vets</a:t>
                      </a: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instructions</a:t>
                      </a:r>
                      <a:r>
                        <a:rPr lang="en-GB" sz="1000" dirty="0">
                          <a:effectLst/>
                        </a:rPr>
                        <a:t>  for groomers</a:t>
                      </a:r>
                      <a:endParaRPr sz="1000" b="1" u="none" strike="noStrike" cap="none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4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 how words combine to make sentences. Leaving spaces between words.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capital letter for names and places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see and hear use of punctuate including capital letters and full stops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‘I’ as a personal pronoun-modelled and words/sentences composed orally and written at their own starting point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Leaving spaces between words.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punctuate statements using capital letters, full stops.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Use of past tense but not always consistently orally when retelling stories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/>
                        <a:t>Use of present tense orally (instructions) for recipe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punctuate a statement using capital letters and full stops.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/>
                        <a:t>Use of past tense but not always consistently orally when retelling stories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/>
                        <a:t>To retell adventures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Begin/use to punctuate a statement using capital letters and full stops.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layout –Headings and numbering, labels in Bean and butterfly diaries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/>
                        <a:t>Use of past tense orally when retelling stories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Joining words and clauses with ‘and’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Singular and plural nouns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simple suffixes </a:t>
                      </a:r>
                      <a:r>
                        <a:rPr lang="en-GB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eg.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‘‘er’ and ‘</a:t>
                      </a:r>
                      <a:r>
                        <a:rPr lang="en-GB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’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prefix ‘un’ to change the meaning of verbs and adjectives.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Using simple past tense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capital letter for names, places and days of the week.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Capital letters for full stops ! ?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dirty="0"/>
                        <a:t>Made up narratives –retold, acted out, drawn and written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6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R terminology </a:t>
                      </a:r>
                      <a:r>
                        <a:rPr lang="en-GB" sz="80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that they will hear and see modelled</a:t>
                      </a:r>
                      <a:endParaRPr sz="8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YR (to hear and use some of the Y1 terminology) word, sentence, letter, capital letter, full stop, question mark, exclamation mark, punctuation, , plural, finger space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To form letters correctly.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To try to make letters the correct size –with an awareness of ascenders and descenders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know phonics and CEWs to write sentences; to compose own statements/instructions; to compose own stories and to retell these on the story chair to others</a:t>
                      </a: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To use role play, costumes and drama to help creativity.</a:t>
                      </a:r>
                      <a:endParaRPr sz="10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Say out loud what they are going to write.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Use sounds they know to write CVC words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word/initial sounds after rehearsing it.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Rehearse and mark make/write simple 3 word sentences using CVC words taught.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sentence independently.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Sequence sentences to form short narratives.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what they have written to check it makes sense.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sentence independently (nonfiction)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/>
                        <a:t>Sequence sentences to form short narratives. made up from drama rescues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Sequence sentences to form short description of real observations of plant and butterflies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dirty="0"/>
                        <a:t>Sequence sentences to form short own narratives based on drama and story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 what they have written with a teacher or other pupils.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aloud their writing clear enough to be read by others.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 what they have written with a teacher or other pupils. 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aloud their writing clear enough to be read by others.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9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It’s ok to be different by Todd Parr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family Book by Todd Parr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Hair Love by M A Cherry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Any traditional tales to discuss the bad characters/good characters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discuss the beginning, the problem and the endings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 Daisy by K Grey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N Sharratt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Supertato by S Hendra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 Linnet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George and the Dragon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Chris Wormell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Jasper’s Beanstalk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Don’t disturb by </a:t>
                      </a:r>
                      <a:r>
                        <a:rPr lang="en-GB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R.Findlay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Dear Zoo by Rod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Campbell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Oi Dog by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K C Gray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28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</a:rPr>
                        <a:t>Inclusion and diversity</a:t>
                      </a:r>
                      <a:endParaRPr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author and books with black main characters: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Hair Love as above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 Duper Me as above</a:t>
                      </a: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author and books with black main characters: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Three Little Pigs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Ben Mantle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author and books with black main characters: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main character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Jack and the Beanstalk by Carly  Gledhill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Kate and the Beanstalk by Mary Pope Osborne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Billy and the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Pirates by N.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Shireen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Children write version Where the Monsters Are with a girl as main character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41442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BB8536F-B601-8729-E79A-DF619C15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16" y="954752"/>
            <a:ext cx="580130" cy="730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97C6A-DBFF-753F-988C-D703D1E86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561" y="6473895"/>
            <a:ext cx="461393" cy="463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67D547-4F89-35F4-3CDF-43A06E052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920" y="6579333"/>
            <a:ext cx="830828" cy="463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8F868-D53F-E88C-5E68-572CC39DA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8" y="7173307"/>
            <a:ext cx="550545" cy="563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9E32D-A839-DBF0-E6AC-C56F8384F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822" y="954752"/>
            <a:ext cx="519800" cy="569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A50C3-763B-EA6F-2160-70B44A84D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7236" y="1329431"/>
            <a:ext cx="489586" cy="540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9B8D5-5254-5C53-D76F-9E142ADF2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2552" y="685339"/>
            <a:ext cx="656095" cy="730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FADFA-7A6E-FA77-99DB-C4A0B19C5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0858" y="6430051"/>
            <a:ext cx="489443" cy="569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5625D-12E6-78B6-E811-9EA3BBA7B4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2577" y="7413728"/>
            <a:ext cx="501486" cy="484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82B20-845A-2FFE-E2D9-E9F7AB877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2577" y="6942258"/>
            <a:ext cx="413290" cy="569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3C68E-F4F5-1B00-2FC0-8D9EF22B3B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1379" y="8383442"/>
            <a:ext cx="524313" cy="8589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D5696D-1322-F945-FA6F-EE9A52262A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5909" y="8274813"/>
            <a:ext cx="722168" cy="96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56187A-9607-17DE-9221-9EC12F4F86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7729" y="729789"/>
            <a:ext cx="495033" cy="599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E73CE-8D22-409A-3331-0A6AE0828F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6520" y="8510812"/>
            <a:ext cx="615314" cy="604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471676-FAD2-FE4B-213E-4709D5018B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52384" y="1299701"/>
            <a:ext cx="800378" cy="540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C1F366-489F-1103-7368-846954214F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12580" y="6647253"/>
            <a:ext cx="800378" cy="1052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69C2DB-F721-B676-F10A-C0EE8710C7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53" y="682900"/>
            <a:ext cx="474927" cy="60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F5D0FE-471C-4ED3-C70C-6FA8F51A404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38" y="1357547"/>
            <a:ext cx="601868" cy="4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AE0E29-A2BA-4899-8B95-5752B2C644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41799" y="6473895"/>
            <a:ext cx="665480" cy="63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F94E8A-A8E6-0A60-93C1-EC5B3950B1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65217" y="7958236"/>
            <a:ext cx="699351" cy="850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A1F3B1-483B-53A2-3562-653FA465A51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103762" y="682899"/>
            <a:ext cx="615690" cy="616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3F2C3A-A163-60A3-4F37-16B2051DEA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143908" y="1315114"/>
            <a:ext cx="552110" cy="569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D546B7-569B-6E12-D723-8401DD9B07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948300" y="6421984"/>
            <a:ext cx="796925" cy="778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8002EC-A4C3-876D-E180-9844D24E32C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968943" y="7186206"/>
            <a:ext cx="727075" cy="6896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12F5E3-6051-05AA-04C5-F82ECD7EF1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42029" y="8245939"/>
            <a:ext cx="769771" cy="8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9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Google Shape;88;p1"/>
          <p:cNvGraphicFramePr/>
          <p:nvPr>
            <p:extLst>
              <p:ext uri="{D42A27DB-BD31-4B8C-83A1-F6EECF244321}">
                <p14:modId xmlns:p14="http://schemas.microsoft.com/office/powerpoint/2010/main" val="2279084912"/>
              </p:ext>
            </p:extLst>
          </p:nvPr>
        </p:nvGraphicFramePr>
        <p:xfrm>
          <a:off x="56375" y="218902"/>
          <a:ext cx="12745225" cy="9288528"/>
        </p:xfrm>
        <a:graphic>
          <a:graphicData uri="http://schemas.openxmlformats.org/drawingml/2006/table">
            <a:tbl>
              <a:tblPr firstRow="1" firstCol="1" bandRow="1">
                <a:noFill/>
                <a:tableStyleId>{173AC308-FF9E-4733-BACC-2C4FC0A233E3}</a:tableStyleId>
              </a:tblPr>
              <a:tblGrid>
                <a:gridCol w="95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0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61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Year Group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Year 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4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0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/>
                        <a:t>Reach for the Stars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Aliens love Underpants By Claire Freedman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Whatever Next By</a:t>
                      </a:r>
                      <a:r>
                        <a:rPr lang="en-GB" sz="1000"/>
                        <a:t> </a:t>
                      </a:r>
                      <a:r>
                        <a:rPr lang="en-GB" sz="1000" u="none" strike="noStrike" cap="none"/>
                        <a:t>Jill Murphy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sng" strike="noStrike" cap="none"/>
                        <a:t>Once upon a Time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The Little Red Hen By Margot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Zemach</a:t>
                      </a:r>
                      <a:br>
                        <a:rPr lang="en-GB" sz="1000" u="none" strike="noStrike" cap="none"/>
                      </a:b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/>
                        <a:t>The toys that time forgot</a:t>
                      </a:r>
                      <a:endParaRPr sz="1000" u="sng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Non-fiction texts on toys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Short story</a:t>
                      </a:r>
                      <a:br>
                        <a:rPr lang="en-GB" sz="1000" u="none" strike="noStrike" cap="none" dirty="0"/>
                      </a:b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>
                          <a:latin typeface="Calibri"/>
                          <a:cs typeface="Calibri"/>
                          <a:sym typeface="Calibri"/>
                        </a:rPr>
                        <a:t>Rumpelstiltskin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 dirty="0">
                          <a:latin typeface="Calibri"/>
                          <a:cs typeface="Calibri"/>
                          <a:sym typeface="Calibri"/>
                        </a:rPr>
                        <a:t>Any versions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Gruesome Giants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Smartest Giant in Town by Julia Donaldson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sng" strike="noStrike" cap="none"/>
                        <a:t>Marvellous Monsters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Where the Wild Things Are By Maurice Sendak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Writing outcomes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Captions </a:t>
                      </a:r>
                      <a:r>
                        <a:rPr lang="en-GB" sz="1000" u="none" strike="noStrike" cap="none">
                          <a:solidFill>
                            <a:srgbClr val="1155CC"/>
                          </a:solidFill>
                        </a:rPr>
                        <a:t>(inform)</a:t>
                      </a:r>
                      <a:endParaRPr sz="1000">
                        <a:solidFill>
                          <a:srgbClr val="1155CC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Lists </a:t>
                      </a:r>
                      <a:r>
                        <a:rPr lang="en-GB" sz="1000" u="none" strike="noStrike" cap="none">
                          <a:solidFill>
                            <a:srgbClr val="1155CC"/>
                          </a:solidFill>
                        </a:rPr>
                        <a:t>(inf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orm) </a:t>
                      </a:r>
                      <a:endParaRPr sz="1000">
                        <a:solidFill>
                          <a:srgbClr val="1155CC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Postcard </a:t>
                      </a:r>
                      <a:r>
                        <a:rPr lang="en-GB" sz="1000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Entertain</a:t>
                      </a:r>
                      <a:r>
                        <a:rPr lang="en-GB" sz="1000" u="none" strike="noStrike" cap="none">
                          <a:solidFill>
                            <a:srgbClr val="FF0000"/>
                          </a:solidFill>
                        </a:rPr>
                        <a:t>)</a:t>
                      </a: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Diary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Narrative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/>
                        <a:t>Narrative own version-Letter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Instructions (bread making) (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inform) 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Labels/Captions </a:t>
                      </a:r>
                      <a:r>
                        <a:rPr lang="en-GB" sz="1000"/>
                        <a:t>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Invites and posters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Instructio</a:t>
                      </a:r>
                      <a:r>
                        <a:rPr lang="en-GB" sz="1000"/>
                        <a:t>ns 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Description extracts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Narrative: The Toy museum 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mind map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riddles </a:t>
                      </a:r>
                      <a:r>
                        <a:rPr lang="en-GB" sz="1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(Entertain)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speech bubbles </a:t>
                      </a:r>
                      <a:r>
                        <a:rPr lang="en-GB" sz="1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(Entertain)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thought bubbles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character </a:t>
                      </a:r>
                      <a:r>
                        <a:rPr lang="en-GB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description</a:t>
                      </a:r>
                      <a:r>
                        <a:rPr lang="en-GB" sz="1000" b="0" i="0" u="none" strike="noStrike" cap="none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(inform)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GB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Retelling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(Entertain)</a:t>
                      </a:r>
                    </a:p>
                    <a:p>
                      <a:endParaRPr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Rhyming couplets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Letter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 -use of past tense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Own narrative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Character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Setting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Letter/ Postcard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</a:t>
                      </a:r>
                      <a:r>
                        <a:rPr lang="en-GB" sz="1000" u="none" strike="noStrike" cap="none"/>
                        <a:t>pology letter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Narrative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 u="none" strike="noStrike" cap="none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92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 how words combine to make sentences.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Leaving spaces between words.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capital letter for names and places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punctuate statements using capital letters and full stops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‘I’ as a personal pronoun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Singular and plural nouns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Using simple adjectives -colour and size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Use and to join clauses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Leaving spaces between words.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punctuate statements using capital letters, full stops, question marks and exclamation marks.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Use of past tense but not always consistently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/>
                        <a:t>Use of present tense (instructions)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punctuate a statement using capital letters and full stops.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Present tense</a:t>
                      </a:r>
                      <a:r>
                        <a:rPr lang="en-GB" sz="1000"/>
                        <a:t> (instructions)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Past tense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Joining words and clauses with ‘and’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Singular and plural nouns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simple suffixes eg. ‘‘er’ and ‘est’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prefix ‘un’ to change the meaning of verbs and adjectives.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past tense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Expanded noun phrases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Joining words and clauses with ‘and’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Singular and plural nouns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simple suffixes eg. ‘‘er’ and ‘est’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prefix ‘un’ to change the meaning of verbs and adjectives.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Using simple past tense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capital letter for names, places and days of the week.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Capital letters for full stops ! ?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Joining words and clauses with ‘and’ ‘but’ and ‘so’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/>
                        <a:t>Using simple  p</a:t>
                      </a: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ast tense ed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SVO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6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1 terminology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Y1 word, sentence, letter, capital letter, full stop, question mark, exclamation mark, punctuation, singular, plural, finger space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(Summer Term) Y2 verb, tense, (present, past, past progressive), adjective, noun, suffix, apostrophe (contraction/omission), (possession)comma (in lists), bullet points, subject-verb-object, question, exclamation, command, statement, conjunction (and or but so that when because as)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Say out loud what they are going to write.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sentence after rehearsing it.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Using story language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sentence independently.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Sequence sentences to form short narratives.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what they have written to check it makes sense.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down a sentence independently (nonfiction)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use subject specific language accurately.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/>
                        <a:t>Sequence sentences to form short narratives.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Sequence sentences to form short narratives.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what they have written to check it makes sense.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000" dirty="0"/>
                        <a:t>Sequence sentences to form short narratives.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 what they have written with a teacher or other pupils.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aloud their writing clear enough to be read by others.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 what they have written with a teacher or other pupils. 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aloud their writing clear enough to be read by others.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u="none" strike="noStrike" cap="none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9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Spaceman</a:t>
                      </a:r>
                      <a:r>
                        <a:rPr lang="en-GB" sz="1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Bob By Simon </a:t>
                      </a:r>
                      <a:r>
                        <a:rPr lang="en-GB" sz="1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Bartrum</a:t>
                      </a:r>
                      <a:endParaRPr sz="1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Space Boy by Leo Landry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 on the Moon by Simon Bartrum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Look Up by Nathan Byron</a:t>
                      </a:r>
                      <a:endParaRPr sz="10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Pumpkin Soup by Helen Cooper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Little Red Hen makes a pizza by Philemon Sturges. 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Lost in the Toy Museum by David Lucas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Bear called Paddington by Michael Bond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Dogger by Shirley Hughes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Tatty Ratty by Helen Cooper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Toys and Games – History Snapshots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Julia Donaldson Set – Room on the Broom, Squash and a Squeeze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Jack and the Beanstalk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Monster Trouble by Lane Frederickson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Two Monsters by David McGee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Where the Wild Things Are by Maurice Sendak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28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</a:rPr>
                        <a:t>Inclusion and diversity</a:t>
                      </a:r>
                      <a:endParaRPr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author and books with black main characters: 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Look up by Nathan Byron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Astro Girl by Ken Wilson-Mak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Female focus: 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Mae Jemison by Maria Isabel Sanchez Vegara + by May Nhin (mini unit)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female main character: Handa’s Hen by Eileen Browne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hlinkClick r:id="rId3"/>
                        </a:rPr>
                        <a:t>https://stories.durham.ac.uk/toybox/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Toys and games  across cultures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hlinkClick r:id="rId4"/>
                        </a:rPr>
                        <a:t>https://www.motherandbaby.com/family-life/products/diverse-and-multicultural-toys/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21 diverse and multicultural toys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main character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Jack and the Beanstalk by  Carly  Gledhill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Female main characters</a:t>
                      </a: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Giants by </a:t>
                      </a:r>
                      <a:r>
                        <a:rPr lang="en-GB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Mij</a:t>
                      </a:r>
                      <a:endParaRPr lang="en-GB" sz="10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Kelly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Children write version Where the Monsters Are with a girl as main character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We’re going on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a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Monster Hunt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by M Blackman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414422"/>
                  </a:ext>
                </a:extLst>
              </a:tr>
            </a:tbl>
          </a:graphicData>
        </a:graphic>
      </p:graphicFrame>
      <p:pic>
        <p:nvPicPr>
          <p:cNvPr id="89" name="Google Shape;89;p1" descr="Image result for wild things max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0453" y="1279514"/>
            <a:ext cx="909450" cy="54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84006" y="1279514"/>
            <a:ext cx="947700" cy="4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Toys and Games Then and Now First Step Nonfiction -- Then and Now:  Amazon.co.uk: Nelson, Robyn: Book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0800" y="1121112"/>
            <a:ext cx="647287" cy="5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Image result for once upon a time clip 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8989" y="1247264"/>
            <a:ext cx="909447" cy="47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Image result for reach for the star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83919" y="1121112"/>
            <a:ext cx="48272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RUMPELSTILTSKIN YR1 (Young Reading Series 1)">
            <a:extLst>
              <a:ext uri="{FF2B5EF4-FFF2-40B4-BE49-F238E27FC236}">
                <a16:creationId xmlns:a16="http://schemas.microsoft.com/office/drawing/2014/main" id="{22C8AA78-2A2D-E5C4-9EA2-7EA5B85CF6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75" y="853634"/>
            <a:ext cx="65595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Ghanaian Goldilocks">
            <a:extLst>
              <a:ext uri="{FF2B5EF4-FFF2-40B4-BE49-F238E27FC236}">
                <a16:creationId xmlns:a16="http://schemas.microsoft.com/office/drawing/2014/main" id="{E26286D3-4C22-54B1-1291-6868B89BE8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19" y="8661280"/>
            <a:ext cx="555695" cy="72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9C3E48-A95D-11CA-157E-02A6F49E9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5728" y="8455197"/>
            <a:ext cx="76835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937C3-BE71-34E8-E5D0-AB919330D4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1683" y="8094688"/>
            <a:ext cx="881905" cy="721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360DB-835C-9C66-2B27-2ADB26852C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4981" y="8629040"/>
            <a:ext cx="777561" cy="785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Google Shape;100;p2"/>
          <p:cNvGraphicFramePr/>
          <p:nvPr>
            <p:extLst>
              <p:ext uri="{D42A27DB-BD31-4B8C-83A1-F6EECF244321}">
                <p14:modId xmlns:p14="http://schemas.microsoft.com/office/powerpoint/2010/main" val="546258714"/>
              </p:ext>
            </p:extLst>
          </p:nvPr>
        </p:nvGraphicFramePr>
        <p:xfrm>
          <a:off x="152399" y="58503"/>
          <a:ext cx="12578625" cy="9408535"/>
        </p:xfrm>
        <a:graphic>
          <a:graphicData uri="http://schemas.openxmlformats.org/drawingml/2006/table">
            <a:tbl>
              <a:tblPr firstRow="1" firstCol="1" bandRow="1">
                <a:noFill/>
                <a:tableStyleId>{173AC308-FF9E-4733-BACC-2C4FC0A233E3}</a:tableStyleId>
              </a:tblPr>
              <a:tblGrid>
                <a:gridCol w="14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51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Group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2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4 </a:t>
                      </a: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4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/>
                        <a:t>What’s Growing?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/>
                        <a:t>The Gigantic Turnip  by Aleksei Tolstoy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 dirty="0"/>
                        <a:t>London’s Burning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The Great Fire of London  non-fiction book by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Deborah Fox</a:t>
                      </a:r>
                      <a:endParaRPr sz="10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/>
                        <a:t>There’s no place like home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/>
                        <a:t> Owl Babies by Martin Waddell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 dirty="0"/>
                        <a:t>Nocturnal Animals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 Bats non-fiction texts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Owls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Foxes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 dirty="0"/>
                        <a:t>‘By Royal Appointment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 dirty="0"/>
                        <a:t> The Pea and the Princess by Mini Grey</a:t>
                      </a:r>
                      <a:endParaRPr sz="10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sng" strike="noStrike" cap="none"/>
                        <a:t>Dangerous Dragons 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/>
                        <a:t> George and the Dragon by Chris Wormell</a:t>
                      </a:r>
                      <a:endParaRPr sz="1000" b="1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5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</a:rPr>
                        <a:t>Writing Outcomes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Narrative retell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Narrative own version</a:t>
                      </a:r>
                      <a:endParaRPr sz="1000" b="1" u="none" strike="noStrike" cap="none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Instructions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Explanation 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Recount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Diary </a:t>
                      </a:r>
                      <a:r>
                        <a:rPr lang="en-GB" sz="1000"/>
                        <a:t>(2 practise)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Final Diary </a:t>
                      </a:r>
                      <a:endParaRPr sz="1000" b="1" u="none" strike="noStrike" cap="none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Setting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Narrative retell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Narrative own version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Fact files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 dirty="0"/>
                        <a:t>Non chronological reports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You Know 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Diary</a:t>
                      </a:r>
                      <a:r>
                        <a:rPr lang="en-GB" sz="1000"/>
                        <a:t>/</a:t>
                      </a:r>
                      <a:r>
                        <a:rPr lang="en-GB" sz="1000" u="none" strike="noStrike" cap="none"/>
                        <a:t>Letter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Storm/setting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Character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Own version of Narrative</a:t>
                      </a:r>
                      <a:endParaRPr sz="1000" b="1" u="none" strike="noStrike" cap="none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</a:t>
                      </a:r>
                      <a:r>
                        <a:rPr lang="en-GB" sz="1000" u="none" strike="noStrike" cap="none"/>
                        <a:t>hort </a:t>
                      </a:r>
                      <a:r>
                        <a:rPr lang="en-GB" sz="1000"/>
                        <a:t>n</a:t>
                      </a:r>
                      <a:r>
                        <a:rPr lang="en-GB" sz="1000" u="none" strike="noStrike" cap="none"/>
                        <a:t>arrative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Setting description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/>
                        <a:t>Dragon description Drago</a:t>
                      </a:r>
                      <a:r>
                        <a:rPr lang="en-GB" sz="1000"/>
                        <a:t>n riddle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9900FF"/>
                          </a:solidFill>
                        </a:rPr>
                        <a:t>Extended Narrative/ending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7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the past tense mostly correctly and consistently.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Recap how to use familiar punctuation including . ? ! CL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use commas in a list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to describe and specify (alliteration)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use some subordinate clauses using ‘when’ ‘as’ ‘that’ ‘because’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Present tense (instructions) </a:t>
                      </a:r>
                      <a:endParaRPr sz="10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000"/>
                        <a:t>Use ‘a’ or ‘an’ accurately.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Recap how to use familiar punctuation including . ? ! CL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Use suffixes ‘er’ and ‘est’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coordinating conjunctions ‘and’ ‘but’ ‘so’ ‘or’ because in some sentences.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 tense verbs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Use a variety of organisational devices:headings</a:t>
                      </a:r>
                      <a:endParaRPr sz="10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Use conjunctions using and but so , when as that because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Recap how to use familiar punctuation including . ? ! CL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to describe and specify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commas in a list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some subordinate clauses using ‘when’ ‘as’ ‘that’ ‘because’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understand and use the terms ‘subject’ and ‘verb’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synonyms for said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Begin to vary sentence openers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Understand how to use sentences with different forms – statement, exclamation, command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to describe and specify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present tense 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understand and use the term ‘subject’ and ‘verb’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suffixes ‘ful, less, ness’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</a:t>
                      </a:r>
                      <a:r>
                        <a:rPr lang="en-GB" sz="1000"/>
                        <a:t>a variety of organisational devices: bullet point and headings/Use ‘a’ or ‘an’ accurately. 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to describe and specify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past and past  progressive tense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some subordinate clauses using ‘when’ ‘as’ ‘that’ ‘because’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adverbial phrases (when and where)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understand and use the term  ‘subject’ ‘verb’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Use conjunctions using and but so , when as that because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apostrophes for contractions 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to describe and specify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understand and use the term ‘verb’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some subordinate clauses using ‘when’ ‘as’ ‘that’ ‘because’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adverbial phrases (when and where)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commas in a list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apostrophes for contractions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Use some vary sentence openers</a:t>
                      </a:r>
                      <a:endParaRPr sz="1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6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2 terminology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Y2 verb, tense, (present, past, past progressive), adjective, noun, suffix, apostrophe (contraction/omission), (possession) comma (in lists), bullet points, subject-verb-object, conjunctions, question, exclamation, command, statement, conjunction (and or but so that when because as)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9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Consider what they are going to write before beginning by planning or saying it out loud.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what they have written using intonation.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narratives from own personal experiences (Borough Market)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to check tenses are used correctly and consistently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narratives from own personal experiences (Visit from Fire Brigade)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narratives from real events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 down ideas/ </a:t>
                      </a:r>
                      <a:r>
                        <a:rPr lang="en-GB" sz="1000"/>
                        <a:t>keywords</a:t>
                      </a: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including new vocabulary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to check tenses are used correctly and consistently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simple additions, revisions and corrections in their writing following a conversation with a teacher.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narratives about others and from own personal experiences –Visit from Bird man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Draw on their own reading when writing.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narratives from own personal experiences (Surrey Docks Farm)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 down ideas/ </a:t>
                      </a:r>
                      <a:r>
                        <a:rPr lang="en-GB" sz="1000"/>
                        <a:t>keywords</a:t>
                      </a: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including new vocabulary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simple additions, revisions and corrections in their writing independently. 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Evaluate the effectiveness of their writing with a teacher and other pupils.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Re-read what they have written using intonation.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Proofread</a:t>
                      </a: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errors.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simple additions, revisions and corrections in their writing independently. 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Evaluate the effectiveness of their writing with a teacher and other pupils.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Writing poetry (dragon riddle)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/>
                        <a:t>Proofread</a:t>
                      </a: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errors.</a:t>
                      </a: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89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Different versions of The Enormous/ Gigantic Turnip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Enormous Potato by Aubrey Davis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Tiny Seed by Eric Carle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Vlad and The Great Fire of London by Kate Cunningham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do we know about the Great Fire of London by Deborah Fox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Great Fire by Emma Adams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Fantastic Mr Fox by Roald Dahl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Owl that was afraid of the dark by Jill Tomlinson 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National Geographic for Kids 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dirty="0"/>
                        <a:t>Films to watch to gain extra facts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dirty="0"/>
                        <a:t>David Attenborough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dirty="0"/>
                        <a:t>The Princess and the Pea different versions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Dragon’s Fire by Beatrice Blue</a:t>
                      </a:r>
                      <a:endParaRPr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Dragons by Terry Pratchett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89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Inclusion and Diversity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Russian Folk tale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Folk tales from around the world: National Geographic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Visit to fire station: meeting female firefighters/black firefighters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 b="1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bit Lost by C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Haughton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Black main characters: Handa’s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Noisy Night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b="1" dirty="0"/>
                        <a:t>by E Browne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female main character</a:t>
                      </a: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The Princess and the Pea by Rachel Isadora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Black main characters: </a:t>
                      </a:r>
                      <a:r>
                        <a:rPr lang="en-GB" sz="1000" dirty="0"/>
                        <a:t>Billy and the Dragon by Nadia Shireen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Black female main characters: </a:t>
                      </a:r>
                      <a:r>
                        <a:rPr lang="en-GB" sz="1000" dirty="0"/>
                        <a:t>Frankie and the dragon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463355"/>
                  </a:ext>
                </a:extLst>
              </a:tr>
            </a:tbl>
          </a:graphicData>
        </a:graphic>
      </p:graphicFrame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6600" y="947813"/>
            <a:ext cx="821026" cy="51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3516" y="874707"/>
            <a:ext cx="1121918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0342" y="958688"/>
            <a:ext cx="653143" cy="4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21950" y="898401"/>
            <a:ext cx="821025" cy="60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1AC9E-7A7E-F6E9-81F2-F9B7D136C3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46" y="874707"/>
            <a:ext cx="526281" cy="59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551B2-A5A2-30C3-1FCD-C43B6254F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88" y="8670748"/>
            <a:ext cx="615315" cy="7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antastic Mr Fox by [Roald Dahl, Quentin Blake]">
            <a:extLst>
              <a:ext uri="{FF2B5EF4-FFF2-40B4-BE49-F238E27FC236}">
                <a16:creationId xmlns:a16="http://schemas.microsoft.com/office/drawing/2014/main" id="{910631C9-3523-814F-4D4A-E74A9B3C9C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64" y="7504833"/>
            <a:ext cx="452120" cy="69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14569-81A9-D036-651D-93D69C5642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35" y="730659"/>
            <a:ext cx="492760" cy="74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rincess and the Pea, The">
            <a:extLst>
              <a:ext uri="{FF2B5EF4-FFF2-40B4-BE49-F238E27FC236}">
                <a16:creationId xmlns:a16="http://schemas.microsoft.com/office/drawing/2014/main" id="{8C1475E8-D7CF-E56F-FD76-AEF2166660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342" y="8742322"/>
            <a:ext cx="578031" cy="57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92D20-2F14-6753-98EA-0DE0F6063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037" y="8830445"/>
            <a:ext cx="523875" cy="6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E84D3-3B90-8BE5-56C8-DF33A94DEC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399" y="7504832"/>
            <a:ext cx="455646" cy="697866"/>
          </a:xfrm>
          <a:prstGeom prst="rect">
            <a:avLst/>
          </a:prstGeom>
        </p:spPr>
      </p:pic>
      <p:pic>
        <p:nvPicPr>
          <p:cNvPr id="9" name="Picture 8" descr="Princess and the Pea, The">
            <a:extLst>
              <a:ext uri="{FF2B5EF4-FFF2-40B4-BE49-F238E27FC236}">
                <a16:creationId xmlns:a16="http://schemas.microsoft.com/office/drawing/2014/main" id="{591A14CA-AA9C-CAE5-5B2B-3E9CE0F050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357" y="7504832"/>
            <a:ext cx="578031" cy="57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EF242-6821-A802-3613-9CE3102FF7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8304951"/>
            <a:ext cx="720090" cy="874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D5874-E6B5-2A2F-3848-A6EF49210C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56800" y="8457520"/>
            <a:ext cx="1018614" cy="8747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Google Shape;112;p3"/>
          <p:cNvGraphicFramePr/>
          <p:nvPr>
            <p:extLst>
              <p:ext uri="{D42A27DB-BD31-4B8C-83A1-F6EECF244321}">
                <p14:modId xmlns:p14="http://schemas.microsoft.com/office/powerpoint/2010/main" val="3775754477"/>
              </p:ext>
            </p:extLst>
          </p:nvPr>
        </p:nvGraphicFramePr>
        <p:xfrm>
          <a:off x="0" y="40094"/>
          <a:ext cx="12801575" cy="10138218"/>
        </p:xfrm>
        <a:graphic>
          <a:graphicData uri="http://schemas.openxmlformats.org/drawingml/2006/table">
            <a:tbl>
              <a:tblPr firstRow="1" firstCol="1" bandRow="1">
                <a:noFill/>
                <a:tableStyleId>{173AC308-FF9E-4733-BACC-2C4FC0A233E3}</a:tableStyleId>
              </a:tblPr>
              <a:tblGrid>
                <a:gridCol w="145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5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Group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3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5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5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5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5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 3</a:t>
                      </a:r>
                      <a:r>
                        <a:rPr lang="en-GB" sz="1500" dirty="0">
                          <a:solidFill>
                            <a:schemeClr val="dk1"/>
                          </a:solidFill>
                        </a:rPr>
                        <a:t>: </a:t>
                      </a:r>
                      <a:endParaRPr sz="15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4</a:t>
                      </a:r>
                      <a:endParaRPr sz="15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5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5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1" dirty="0">
                        <a:solidFill>
                          <a:srgbClr val="674EA7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sng" dirty="0"/>
                        <a:t>Kingdoms</a:t>
                      </a:r>
                      <a:endParaRPr sz="10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</a:rPr>
                        <a:t>The King who Banned the Dark </a:t>
                      </a: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by Emily Haworth-Booth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</a:rPr>
                        <a:t>Stone Age Boy CC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by Satoshi Kitamura </a:t>
                      </a:r>
                      <a:endParaRPr sz="1000" b="0" u="sng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</a:rPr>
                        <a:t>The Iron Man by Ted Hughes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</a:rPr>
                        <a:t>The Giving Tree CC</a:t>
                      </a:r>
                      <a:endParaRPr lang="en-GB"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u="none" dirty="0">
                          <a:solidFill>
                            <a:schemeClr val="dk1"/>
                          </a:solidFill>
                        </a:rPr>
                        <a:t>by Shel </a:t>
                      </a:r>
                      <a:r>
                        <a:rPr lang="en-GB" sz="1000" b="0" u="none" dirty="0"/>
                        <a:t>Silverstein</a:t>
                      </a:r>
                      <a:endParaRPr lang="en-GB" sz="1000" b="0" u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b="1" u="sng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</a:rPr>
                        <a:t>Link to light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</a:rPr>
                        <a:t>(Science)</a:t>
                      </a:r>
                      <a:endParaRPr sz="1000" b="1" u="sng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latin typeface="Calibri"/>
                          <a:cs typeface="Calibri"/>
                          <a:sym typeface="Calibri"/>
                        </a:rPr>
                        <a:t>Oliver and the Seawigs CC link to coasts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u="none" dirty="0">
                          <a:latin typeface="Calibri"/>
                          <a:cs typeface="Calibri"/>
                          <a:sym typeface="Calibri"/>
                        </a:rPr>
                        <a:t>by Philip Reeve and Sarah McIntyre</a:t>
                      </a:r>
                      <a:endParaRPr sz="1000" b="0" u="none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/>
                        <a:t>Voices in the Park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u="none" dirty="0"/>
                        <a:t>by Anthony Browne</a:t>
                      </a:r>
                      <a:endParaRPr sz="1000" b="0" u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u="sng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Writing Outcomes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 discursive extract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story extract using dialogue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contrasting setting description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top secret instructions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firework poem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an apology letter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diary entries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instructions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description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compare descriptive extract Stone Age and modern times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Descriptive piece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Leaflet – Instructions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Informal Letter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Newspaper Report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Thank You letter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Playscript scenes 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Text to Playscript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nvented new scene 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persuasive letter in role: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Character description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Competition poster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Descriptive piece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 extract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Warning letter-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Newspaper 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Diary  X2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Setting description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Thought and feelings of a character 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Persuasive Letter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Narrative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 Optional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prepositional/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fronted adverbials, conjunctions to write multiclauses, adverbs and prepositions to express time</a:t>
                      </a:r>
                      <a:b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dialogue and speech punctuation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procedural verbs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modify words to create new word class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invent imagery PRAMS + onomatopoeia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past tense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 ) to add extra detail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Learn that many sentences are SVO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Use ‘a’ or ‘an’ accurately. 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past tense rules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adverbials of time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senses to add description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expanded noun phrases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thoughts and feelings to add description and detail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write definitions –concise statements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identify subject and verbs in clauses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secure word class: noun verb adjective; To use adverbials of time to sequence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vary sentence starters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fronted adverbials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commas after fronted adverbials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Add a range of end-of sentence punctuation with accuracy.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Use possessive apostrophe 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 Layout of test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Understanding use of punctuation : ( ) , . ! &gt;...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present and past tense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adverbials and adverbial phrases for cohesion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conjunctions to expand ideas: and but so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because as when that 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causal conjunctions to explain and contrast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present tense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imagery-similes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quotation marks-dialogue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 prepositional phrases and expanded noun phrases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 ) to add sarcasm!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past/past progressive tense –reported speech and direct speech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 tense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correct punctuation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punctuation for effect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wider range of conjunctions, including when, if, because,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senses to expand –expanded nouns and PRAMS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Use fronted adverbials for cohesion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To use imagery -PRAMS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3 terminology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Y3 word family, conjunction, adverb, preposition, direct speech, inverted commas/speech marks, prefix, consonant, vowel, clause, subordinate clause, relative clause, subject-verb-complement/object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Begin to use paragraphs as a way to group related material.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narrative writing describe characters, setting and create simple plots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Draft and write by composing and rehearsing sentences orally (including dialogue)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Evaluate and edit by assessing the effectiveness of their own and others’ writing and suggesting improvements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Draft and write by composing and rehearsing sentences orally (including dialogue)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Evaluate and edit by assessing the effectiveness of their own and others’ writing and suggesting improvements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non-narrative material, using simple Organisational devices [for example, headings and </a:t>
                      </a:r>
                      <a:r>
                        <a:rPr lang="en-GB" sz="1000" dirty="0"/>
                        <a:t>subheadings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000" dirty="0"/>
                        <a:t>Use ‘a’ or ‘an’ accurately.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000" b="0" i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their own writing aloud to a group or the whole class, using appropriate intonation and controlling the tone and volume so that the meaning is clear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non-narrative material, using simple Organisational devices [for example, headings and </a:t>
                      </a:r>
                      <a:r>
                        <a:rPr lang="en-GB" sz="1000" dirty="0"/>
                        <a:t>subheadings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000" dirty="0"/>
                        <a:t>Use ‘a’ or ‘an’ accurately. 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understand the layout of a playscript and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write a playscript using the correct layout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convert narrative into a playscript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improvise and compose new scenes  not in the text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stage directions to add detail  and extra information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imagery (personification) to  expand the narration  -for the narrator to set the scenes.</a:t>
                      </a:r>
                      <a:endParaRPr sz="1000" b="0" i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in role work to write in role as a character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To edit for sense 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in role work to write in role as a character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To edit for sense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Inclusion and Diversity in Bold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Fearless Fairytales by Konnie Huq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Strong female main characters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/>
                        <a:t>by Ben Lerwill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/>
                        <a:t>New book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Iron Man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Female main character: The iron Woman by Ted Hughes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Stig of the Dump By Clive King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 and Mr P by Maria Farrar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author and Black main character: The Giving Tree by Shel Silverstein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Romulus and Remus by Mick </a:t>
                      </a:r>
                      <a:r>
                        <a:rPr lang="en-GB" sz="1000" dirty="0" err="1"/>
                        <a:t>Gowar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Romans on the Rampage by Jeremy Strong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The Story of Rome (Young Osbourne Readers)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/>
                        <a:t>Black History focus: Black and British by David </a:t>
                      </a:r>
                      <a:r>
                        <a:rPr lang="en-GB" sz="1000" b="1" dirty="0" err="1"/>
                        <a:t>Olusoga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8" name="Google Shape;118;p3" descr="Image result for the giving t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5077" y="1093015"/>
            <a:ext cx="531622" cy="68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5;p4" descr="Image result for iron man ted hughes">
            <a:hlinkClick r:id="rId4"/>
            <a:extLst>
              <a:ext uri="{FF2B5EF4-FFF2-40B4-BE49-F238E27FC236}">
                <a16:creationId xmlns:a16="http://schemas.microsoft.com/office/drawing/2014/main" id="{746960FD-E11A-3CB8-8B91-EB02AD2B93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2238" y="1145451"/>
            <a:ext cx="707070" cy="52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0B74A3-D6DE-CFDB-0C4C-B7A448DF8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4" y="967129"/>
            <a:ext cx="692150" cy="878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E9021-F622-021D-C995-45BE2EAF4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32" y="1032623"/>
            <a:ext cx="635000" cy="61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C3C40-00B6-3616-AFB9-B1CB9B730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6804" y="1093015"/>
            <a:ext cx="531622" cy="85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40882-AB92-F1D8-B966-D983F31C4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1101" y="1052724"/>
            <a:ext cx="642140" cy="767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1F2CA-E37D-A31E-7C4F-D85E3FFF0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063" y="8568577"/>
            <a:ext cx="705569" cy="8341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4"/>
          <p:cNvGraphicFramePr/>
          <p:nvPr>
            <p:extLst>
              <p:ext uri="{D42A27DB-BD31-4B8C-83A1-F6EECF244321}">
                <p14:modId xmlns:p14="http://schemas.microsoft.com/office/powerpoint/2010/main" val="2321971954"/>
              </p:ext>
            </p:extLst>
          </p:nvPr>
        </p:nvGraphicFramePr>
        <p:xfrm>
          <a:off x="1" y="2"/>
          <a:ext cx="12751850" cy="9364749"/>
        </p:xfrm>
        <a:graphic>
          <a:graphicData uri="http://schemas.openxmlformats.org/drawingml/2006/table">
            <a:tbl>
              <a:tblPr firstRow="1" firstCol="1" bandRow="1">
                <a:noFill/>
                <a:tableStyleId>{72A89518-A996-48DE-9939-292A8B007DF4}</a:tableStyleId>
              </a:tblPr>
              <a:tblGrid>
                <a:gridCol w="159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2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Group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4</a:t>
                      </a:r>
                      <a:endParaRPr sz="13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5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5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5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5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 3</a:t>
                      </a:r>
                      <a:r>
                        <a:rPr lang="en-GB" sz="15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5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4 </a:t>
                      </a:r>
                      <a:endParaRPr sz="15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5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5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dk1"/>
                          </a:solidFill>
                        </a:rPr>
                        <a:t> 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/>
                        <a:t>Tricksters!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Anansi Stories by Lynne Garner, Lion and the Mouse by Jerry Pinkey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Explorers North and South (CC)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Matthew Henson Race to the North Pole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Shackleton’s Journey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W. Grill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Volcanoes (CC)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 link Earth shattering Events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When the Giant Stirred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Radical Romans (CC)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Romulus and Remus 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 err="1"/>
                        <a:t>KrindleKrax</a:t>
                      </a:r>
                      <a:r>
                        <a:rPr lang="en-GB" sz="1000" b="1" u="sng" dirty="0"/>
                        <a:t> by Philip Ridley</a:t>
                      </a:r>
                      <a:endParaRPr sz="1000" b="1" u="sng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u="sng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/>
                        <a:t>We’re going to the zoo! (CC)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Zoos  by Anthony Browne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Can we save the Tiger by M Jenkins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Writing Outcomes</a:t>
                      </a:r>
                      <a:endParaRPr sz="13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Trickster Anansi narrative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Lion and the Mouse Fable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Own fable (bases on short film)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Biographical Recount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Diaries 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(Entertain)X 2/3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Formal </a:t>
                      </a:r>
                      <a:r>
                        <a:rPr lang="en-GB" sz="1000" dirty="0"/>
                        <a:t>persuasive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Letter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Informal  Letter 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glossary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instructions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guide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Extended narrative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 using vocab from the unit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Extended ending (version 2)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Diary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Setting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Obituary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Letter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Narrative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Playscript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Diary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Leaflet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Persuasive report</a:t>
                      </a:r>
                      <a:r>
                        <a:rPr lang="en-GB" sz="1000">
                          <a:solidFill>
                            <a:srgbClr val="38761D"/>
                          </a:solidFill>
                        </a:rPr>
                        <a:t> (persuade)</a:t>
                      </a:r>
                      <a:endParaRPr sz="1000">
                        <a:solidFill>
                          <a:srgbClr val="38761D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fronted adverbials, conjunctions, adverbs and prepositions to express time and cause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commas after fronted adverbials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Extending the range of sentences with more than one clause by using a wider range of conjunctions, including: when, if, because, although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direct speech.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‘a’ or ‘an’ accurately. 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conjunctions, adverbs and prepositions to express time and cause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Use paragraphs to organise event and ideas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Begin to add relative clause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and applying new vocabulary-to write concise definitions; Use bullet points, headings; To use procedural verbs and time adverbial, to write concise sentences, to use brackets; To use causal conjunctions to explain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quotation marks, noun phrases and comma for fronted adv phrases. To use imagery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errors...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lang="en-GB" sz="1000" dirty="0"/>
                        <a:t>e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wider range of conjunctions, including when, if, because, although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Indicating possession by using the possessive apostrophe with plural nouns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and punctuating direct speech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Understand SV in clauses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Begin to add relative clauses (which that who)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Use perfect form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direct speech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wider range of conjunctions, including when, if, because, although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 tense – simple and progressive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Learn speech punctuation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Begin to add relative clauses (which that who)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GB" sz="1000" dirty="0"/>
                        <a:t>Use perfect form 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Extending the range of sentences with more than one clause by using a wider range of conjunctions, including: when, if, because, although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Proposing changes to grammar and vocabulary to improve consistency, including the accurate use of pronouns in sentences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4 terminology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3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Y3 Y4 word family, conjunction, adverb, preposition, direct speech, inverted commas/speech marks, prefix, consonant, vowel, clause, subordinate clause, relative clause, subject-verb-complement/object determiner pronoun, possessive pronoun, fronted adverbials, determiner, simple, compound, complex, definite, indefinite article, preposition, noun phrase, subordinating conjunction,  main clause, subordinate clauses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their writing by discussing similar writing.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their writing by recording ideas within a given structure.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Draft and write by composing and rehearsing sentences orally (including dialogue)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Proposing changes to grammar and vocabulary to improve consistency, including the accurate use of pronouns in sentences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Discussing writing similar to that which they are planning to write in order to understand and learn from its structure, vocabulary and grammar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Composing and rehearsing sentences orally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 using headings in nonfiction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Using cohesive devices in narrative: dialogue and 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imagery to add description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Proposing changes to grammar and vocabulary to improve consistency, including the accurate use of pronouns in sentences</a:t>
                      </a:r>
                      <a:endParaRPr lang="en-GB"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narratives, creating settings, characters and plot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past and past progressive tense in narrative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imagery (PRAMS)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add a direct address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non-narrative material, using simple organisational devices [for example, headings and </a:t>
                      </a:r>
                      <a:r>
                        <a:rPr lang="en-GB" sz="1000" dirty="0"/>
                        <a:t>subheadings</a:t>
                      </a: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7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300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Inclusion and Diversity links and texts in bold</a:t>
                      </a:r>
                      <a:endParaRPr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History focus: Anansi the trickster Spider by Lynn Garner and Anansi stories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Lion and the Mouse by Jerry Pinkney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Lion and the Mouse narrated by the timid but truthful mouse by Nancy Loewen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Shackleton’s Journey by William Grill Race to the Frozen North By Catherine Johnson/</a:t>
                      </a:r>
                      <a:r>
                        <a:rPr lang="en-GB" sz="1000" b="1" dirty="0"/>
                        <a:t>Race to the Frozen North</a:t>
                      </a:r>
                      <a:endParaRPr lang="en-GB" sz="1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Strong female history: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Lady Shackleton’s campaign focus (for crew to be paid whilst stuck).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Romulus and Remus by Mick </a:t>
                      </a:r>
                      <a:r>
                        <a:rPr lang="en-GB" sz="1000" dirty="0" err="1"/>
                        <a:t>Gowar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Romans on the Rampage by Jeremy Strong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The Story of Rome (Young Osbourne Readers)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/>
                        <a:t>Black History focus: Black and British by David </a:t>
                      </a:r>
                      <a:r>
                        <a:rPr lang="en-GB" sz="1000" b="1" dirty="0" err="1"/>
                        <a:t>Olusoga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Krindlekrax by Philip Ridley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Zoos  By Anthony Browne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Into the Forest by Anthony Browne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main character and animal conservation: The Akimbo Adventures by Alexander McCall Smith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7" name="Google Shape;127;p4" descr="Image result for anthony brown zoo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2191" y="1038114"/>
            <a:ext cx="539028" cy="6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4140" y="1038114"/>
            <a:ext cx="395498" cy="68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4;p3" descr="Image result for romulus and remus story">
            <a:extLst>
              <a:ext uri="{FF2B5EF4-FFF2-40B4-BE49-F238E27FC236}">
                <a16:creationId xmlns:a16="http://schemas.microsoft.com/office/drawing/2014/main" id="{A8DB2BC5-D5B6-731F-865D-01F307D593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1148" y="950814"/>
            <a:ext cx="835660" cy="62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Earth Shattering Events by S Williams">
            <a:extLst>
              <a:ext uri="{FF2B5EF4-FFF2-40B4-BE49-F238E27FC236}">
                <a16:creationId xmlns:a16="http://schemas.microsoft.com/office/drawing/2014/main" id="{23AEE405-1587-10E5-E3AE-F9259863C4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26" y="1088760"/>
            <a:ext cx="540840" cy="67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F8587-DAD7-C397-7A36-7AF4C23A8A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75" y="1088760"/>
            <a:ext cx="762000" cy="6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461D3-FC2B-3A75-4A31-FF3A70E1F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773" y="1088759"/>
            <a:ext cx="536786" cy="62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DFD0B-6CA0-5DC1-C982-888BAB8ACA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450" y="755479"/>
            <a:ext cx="576664" cy="8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509C8-5E2B-8FFD-5B4A-7F90FF8EEA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5" y="950814"/>
            <a:ext cx="489152" cy="770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D0FE2-0783-3F75-5450-B119D37E79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81" y="1231333"/>
            <a:ext cx="430172" cy="53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680DA-7B69-40D3-3686-821347C0E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4" y="1205863"/>
            <a:ext cx="541020" cy="471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Google Shape;136;p5"/>
          <p:cNvGraphicFramePr/>
          <p:nvPr>
            <p:extLst>
              <p:ext uri="{D42A27DB-BD31-4B8C-83A1-F6EECF244321}">
                <p14:modId xmlns:p14="http://schemas.microsoft.com/office/powerpoint/2010/main" val="3962212504"/>
              </p:ext>
            </p:extLst>
          </p:nvPr>
        </p:nvGraphicFramePr>
        <p:xfrm>
          <a:off x="1" y="1"/>
          <a:ext cx="12801450" cy="9918284"/>
        </p:xfrm>
        <a:graphic>
          <a:graphicData uri="http://schemas.openxmlformats.org/drawingml/2006/table">
            <a:tbl>
              <a:tblPr firstRow="1" firstCol="1" bandRow="1">
                <a:noFill/>
                <a:tableStyleId>{72A89518-A996-48DE-9939-292A8B007DF4}</a:tableStyleId>
              </a:tblPr>
              <a:tblGrid>
                <a:gridCol w="146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9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2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Group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 5</a:t>
                      </a:r>
                      <a:endParaRPr sz="13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6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6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6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6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 </a:t>
                      </a: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3/4:</a:t>
                      </a:r>
                      <a:endParaRPr sz="16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5 </a:t>
                      </a: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/ 6 : </a:t>
                      </a:r>
                      <a:endParaRPr sz="16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9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1000" b="1" u="sng"/>
                        <a:t>Defeating the Monster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u="none"/>
                        <a:t>Beowulf: </a:t>
                      </a:r>
                      <a:endParaRPr sz="1000" b="1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Highway Man</a:t>
                      </a:r>
                      <a:r>
                        <a:rPr lang="en-GB" sz="1000"/>
                        <a:t> </a:t>
                      </a:r>
                      <a:r>
                        <a:rPr lang="en-GB" sz="1000" b="1"/>
                        <a:t>/Christmas Carol </a:t>
                      </a:r>
                      <a:endParaRPr sz="1000" b="1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Homeless in need of help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/>
                        <a:t>Little Match Girl</a:t>
                      </a:r>
                      <a:r>
                        <a:rPr lang="en-GB" sz="1000"/>
                        <a:t> 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/>
                        <a:t>The Windrush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u="sng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Titanic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Groovy Greeks</a:t>
                      </a:r>
                      <a:endParaRPr sz="1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  <a:tabLst/>
                        <a:defRPr/>
                      </a:pPr>
                      <a:r>
                        <a:rPr lang="en-GB" sz="1000" b="1" dirty="0"/>
                        <a:t>Own Myth The Myth of Theseus and the Minotaur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Writing Outcomes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Setting 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Character descriptions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Action dialogue extract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Suspense narrative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Witness account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Character description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nternal monologue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Playscript scenes –text to playscript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inal scene-own version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 with imagery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Own modern version of narrative using imagery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chronological 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poem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newspaper 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letter home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historical narrative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speech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lang="en-GB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Newspaper 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Letter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Witness statement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Newspaper paper report -discursive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Newspaper report rescue 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Own myth</a:t>
                      </a:r>
                      <a:r>
                        <a:rPr lang="en-GB" sz="1000"/>
                        <a:t> Setting/characters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problem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(fight section  and resolution/ending)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Using the present perfect form of verbs in contrast to the past tense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Indicating possession by using the possessive apostrophe with plural nouns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Using and punctuating direct speech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ADD for speech-action, dialogue and description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the perfect form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expanded noun phrases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modal verbs or adverbs to indicate degrees of possibility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Use of brackets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Use colons to introduce a list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using modal verbs or adverbs to indicate degrees of possibility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using commas to clarify meaning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passive voice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relative clauses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adverbial phrases for detail and cohesion</a:t>
                      </a:r>
                      <a:endParaRPr sz="10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using a wide range of devices to build cohesion within and across paragraphs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 tense, past progressive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heading, bullet points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brackets to add extra detail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varied sentence openers including adverbials of time, dates...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a wider range of conjunctions to expand explanation or add detail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reported and direct speech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use punctuation for effect and for quotations, paragraphs for cohesion, Use PRAMS, emotive persuasive language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direct speech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wider range of conjunctions, including when, if, because, although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past tense – simple and progressive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Experiment with varying tense (past/present/future)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hyphens to avoid ambiguity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punctuating bullet points consistently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for speech 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Embed relative clauses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Passive voice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Embed ADD in dialogue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/>
                        <a:t>Using correct speech punctuation (magic 6)</a:t>
                      </a:r>
                      <a:endParaRPr sz="1000"/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5 terminology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3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Y5 pronoun, fronted adverbials, determiner, simple, compound, complex/single-clause and multi-clause definite, indefinite article, preposition, noun phrase,  main clause, subordinate clause, brackets, relative clause, dashes, </a:t>
                      </a:r>
                      <a:r>
                        <a:rPr lang="en-GB" sz="1000"/>
                        <a:t>semicolon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colon, simple/compound/complex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Read their own writing aloud to a group or the whole class, using appropriate intonation and controlling the tone and volume so that the meaning is clear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effectiveness of their own and others’ writing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perform their own compositions, using appropriate intonation, volume, and movement so that meaning is clear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writing narratives, considering how authors have developed characters and settings in what pupils have read, listened to or seen performed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non-narrative material, using simple organisational devices [for example, headings and </a:t>
                      </a:r>
                      <a:r>
                        <a:rPr lang="en-GB" sz="1000" dirty="0"/>
                        <a:t>subheadings</a:t>
                      </a: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non-narrative material, using simple organisational devices [for example, headings and </a:t>
                      </a:r>
                      <a:r>
                        <a:rPr lang="en-GB" sz="1000" dirty="0"/>
                        <a:t>subheadings</a:t>
                      </a: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Organising paragraphs around a theme.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i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Proofread for spelling and punctuation errors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Reading their work to the class using intonation.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précising longer passages</a:t>
                      </a:r>
                      <a:endParaRPr lang="en-GB"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further organisational and presentational devices to structure text and to guide the reader [for example, headings, bullet points, underlining]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Beowulf by Leon Garfield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dirty="0"/>
                        <a:t>Lonely Planet Myths and legends of the World by Alli Brydon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The Highwayman by Alfred Noyes (set in Rural England 18</a:t>
                      </a:r>
                      <a:r>
                        <a:rPr lang="en-GB" sz="1000" baseline="30000" dirty="0"/>
                        <a:t>th</a:t>
                      </a:r>
                      <a:r>
                        <a:rPr lang="en-GB" sz="1000" dirty="0"/>
                        <a:t> Century)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Christmas Carol by Charles Dickens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Black and British by David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</a:rPr>
                        <a:t>Olusoga</a:t>
                      </a: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-Victorian focus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Little Match Girl Strikes back by Emma Carroll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Black History Focus: Coming to England by Floella Benjamin</a:t>
                      </a:r>
                      <a:endParaRPr lang="en-GB"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A place for me – stories about the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</a:rPr>
                        <a:t>windrush</a:t>
                      </a: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 generation</a:t>
                      </a:r>
                      <a:endParaRPr lang="en-GB"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Some Place more than others by Renee Watson</a:t>
                      </a:r>
                      <a:endParaRPr lang="en-GB"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The story of the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</a:rPr>
                        <a:t>windrush</a:t>
                      </a: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 by K.M.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</a:rPr>
                        <a:t>Chimbiri</a:t>
                      </a:r>
                      <a:endParaRPr lang="en-GB"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Tragedy at sea: The sinking of the Titanic by David Long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Kasper by Michael Morpurgo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lang="en-GB"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History focus: Black family on board the Titanic : Laroche family</a:t>
                      </a:r>
                      <a:endParaRPr sz="1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Percy Jackson </a:t>
                      </a:r>
                      <a:r>
                        <a:rPr lang="en-GB" sz="1000" dirty="0"/>
                        <a:t>Book 1 Rick Riordan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Beast Quest Adam Blade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/>
                        <a:t>Lonely Planet Myths and legends of the World by Alli Brydon</a:t>
                      </a: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7" name="Google Shape;137;p5" descr="The Highwayman (Literature) - TV Tropes"/>
          <p:cNvPicPr preferRelativeResize="0"/>
          <p:nvPr/>
        </p:nvPicPr>
        <p:blipFill rotWithShape="1">
          <a:blip r:embed="rId3">
            <a:alphaModFix/>
          </a:blip>
          <a:srcRect t="-1" b="56746"/>
          <a:stretch/>
        </p:blipFill>
        <p:spPr>
          <a:xfrm>
            <a:off x="3577581" y="848677"/>
            <a:ext cx="895878" cy="55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 descr="The Little Match Girl (Picture Puffin Books) : Andersen, Hans Christian,  Pinkney, Jerry: Amazon.co.uk: Book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769028"/>
            <a:ext cx="551186" cy="7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2776" y="769054"/>
            <a:ext cx="551184" cy="86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2713" y="736965"/>
            <a:ext cx="560070" cy="77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3723" y="1010652"/>
            <a:ext cx="545846" cy="78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90290" y="958708"/>
            <a:ext cx="647192" cy="7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A451B-24EA-A835-6722-22F5D71A6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5770" y="1148027"/>
            <a:ext cx="540223" cy="860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FF1D0-F29A-0D15-A7A6-96A6A5B17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817" y="848677"/>
            <a:ext cx="718770" cy="1093287"/>
          </a:xfrm>
          <a:prstGeom prst="rect">
            <a:avLst/>
          </a:prstGeom>
        </p:spPr>
      </p:pic>
      <p:pic>
        <p:nvPicPr>
          <p:cNvPr id="5" name="Picture 4" descr="Windrush Child: a moving tale from BAFTA-award-winning Benjamin Zephaniah: 1">
            <a:extLst>
              <a:ext uri="{FF2B5EF4-FFF2-40B4-BE49-F238E27FC236}">
                <a16:creationId xmlns:a16="http://schemas.microsoft.com/office/drawing/2014/main" id="{ED54C3B3-2181-AB87-A8E0-895DCDAE62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29" y="736965"/>
            <a:ext cx="726440" cy="111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F94FF-A56D-E695-C812-A45EA50259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89" y="760830"/>
            <a:ext cx="482748" cy="6147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149;p6"/>
          <p:cNvGraphicFramePr/>
          <p:nvPr>
            <p:extLst>
              <p:ext uri="{D42A27DB-BD31-4B8C-83A1-F6EECF244321}">
                <p14:modId xmlns:p14="http://schemas.microsoft.com/office/powerpoint/2010/main" val="2936227291"/>
              </p:ext>
            </p:extLst>
          </p:nvPr>
        </p:nvGraphicFramePr>
        <p:xfrm>
          <a:off x="1" y="0"/>
          <a:ext cx="12602775" cy="10274499"/>
        </p:xfrm>
        <a:graphic>
          <a:graphicData uri="http://schemas.openxmlformats.org/drawingml/2006/table">
            <a:tbl>
              <a:tblPr firstRow="1" firstCol="1" bandRow="1">
                <a:noFill/>
                <a:tableStyleId>{72A89518-A996-48DE-9939-292A8B007DF4}</a:tableStyleId>
              </a:tblPr>
              <a:tblGrid>
                <a:gridCol w="151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1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2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Group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Year 6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600" u="none" strike="noStrike" cap="none">
                          <a:solidFill>
                            <a:schemeClr val="dk1"/>
                          </a:solidFill>
                        </a:rPr>
                        <a:t> 1:</a:t>
                      </a:r>
                      <a:endParaRPr sz="16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</a:t>
                      </a:r>
                      <a:r>
                        <a:rPr lang="en-GB" sz="1600" u="none" strike="noStrike" cap="none">
                          <a:solidFill>
                            <a:schemeClr val="dk1"/>
                          </a:solidFill>
                        </a:rPr>
                        <a:t> 2:</a:t>
                      </a:r>
                      <a:endParaRPr sz="16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</a:t>
                      </a: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3/4 :</a:t>
                      </a:r>
                      <a:endParaRPr sz="16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5 : 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Unit 6 : 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9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</a:rPr>
                        <a:t>Harriet Tubman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Minty by A.Schroeder and J. Pinkey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Wedding Ghost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Sleeping Beauty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 The Wedding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Ghost by Leon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 Garfield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Lest we Forget</a:t>
                      </a:r>
                      <a:endParaRPr sz="1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World War 2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Lest we Forget</a:t>
                      </a:r>
                      <a:endParaRPr sz="1000" b="1" u="sng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World War 2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Rose Blanche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Roberto Innocenti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by Ian McEwan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Macbeth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sng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Island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u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Armin Greder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1" u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Writing Outcomes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Autobiography - baseline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Biographical recount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/>
                        <a:t>Character Description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Narrative with dialogue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Suspense Narrative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Narrative with flashbacks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Chronological Report </a:t>
                      </a: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Formal persuasive Letter </a:t>
                      </a:r>
                      <a:r>
                        <a:rPr lang="en-GB" sz="1000">
                          <a:solidFill>
                            <a:srgbClr val="38761D"/>
                          </a:solidFill>
                        </a:rPr>
                        <a:t>(persuade)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Diary Entry </a:t>
                      </a:r>
                      <a:r>
                        <a:rPr lang="en-GB" sz="100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>
                          <a:solidFill>
                            <a:srgbClr val="9900FF"/>
                          </a:solidFill>
                        </a:rPr>
                        <a:t>Newspaper report</a:t>
                      </a:r>
                      <a:endParaRPr sz="1000" b="1">
                        <a:solidFill>
                          <a:srgbClr val="9900FF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Informal Letter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sz="1000" dirty="0">
                        <a:solidFill>
                          <a:srgbClr val="6AA84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rgbClr val="6AA84F"/>
                          </a:solidFill>
                        </a:rPr>
                        <a:t>Sweets report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dirty="0">
                        <a:solidFill>
                          <a:srgbClr val="6AA84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rgbClr val="9900FF"/>
                          </a:solidFill>
                        </a:rPr>
                        <a:t>Historical narrative  </a:t>
                      </a:r>
                      <a:r>
                        <a:rPr lang="en-GB" sz="1000" dirty="0">
                          <a:solidFill>
                            <a:srgbClr val="1155CC"/>
                          </a:solidFill>
                        </a:rPr>
                        <a:t>(inform) </a:t>
                      </a:r>
                      <a:endParaRPr sz="1000" b="1" dirty="0">
                        <a:solidFill>
                          <a:srgbClr val="9900F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direct address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story extract using dialogue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letter (in role as Macbeth)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internal monologue (Lady Macbeth) passive voice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diary (Lady M’s servant)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playscript-a scene</a:t>
                      </a:r>
                    </a:p>
                    <a:p>
                      <a:pPr lvl="0"/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story extract-ending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direct address -summary and opinion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>
                          <a:solidFill>
                            <a:srgbClr val="6AA84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All </a:t>
                      </a:r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(Entertain)</a:t>
                      </a:r>
                      <a:endParaRPr lang="en-GB" sz="1000" dirty="0">
                        <a:solidFill>
                          <a:srgbClr val="6AA84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Discursive piece suing conjunctions to expand and explain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newspaper report-reported and reported speech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Use of quotation marks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Narrative  using ADD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passive voice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Extended ending –change of tense</a:t>
                      </a: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Grammar and Punctuation Focus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expanded noun phrases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relative clauses with who, which, that or with an implied pronoun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brackets and dashes to indicate parenthesis for </a:t>
                      </a:r>
                      <a:r>
                        <a:rPr lang="en-GB" sz="1000"/>
                        <a:t>paragraphs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wider range of conjunctions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Distinguish between homophones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Using passive verbs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Use the perfect form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Use expanded noun phrases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Using commas to clarify meaning/ avoid ambiguity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Use of hyphens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Spell words with silent letters eg. ‘bomb, solemn’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passive verbs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Using commas to clarify meaning/ avoid ambiguity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semicolons, colons or dashes to mark boundaries between clauses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Recognise vocab and structures appropriate for formal writing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passive verbs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modal verbs to indicate degrees of possibility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a colon to introduce a list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punctuation for effect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passive voice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expanded noun phrases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relative clauses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commas to clarify meaning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sustained control of genre and awareness of audience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layout of playscripts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paragraphing for cohesion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conjunctions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modal verbs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past tense/passive voice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PRAMs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ADD and dialogue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punctuation for effect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( ) and relative embedded clauses for asides and extra detail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 6 terminology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(see flashcards)</a:t>
                      </a:r>
                      <a:endParaRPr sz="13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Y5 pronoun, fronted adverbials, determiner, simple, compound, complex/ single-clause and multi-clause, definite, indefinite article, preposition, noun phrase,  main clause, subordinate clause, brackets, relative clause, dashes, </a:t>
                      </a:r>
                      <a:r>
                        <a:rPr lang="en-GB" sz="1000"/>
                        <a:t>semicolon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colon, simple/compound/complex Y5/6 active and passive voice, hyphen, synonym, antonym, colon, semi-colon, bullet points, question tags, subjunctive mood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9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Composition</a:t>
                      </a:r>
                      <a:endParaRPr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Identifying the audience for and purpose of the writing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narratives, describing settings, characters and atmosphere and integrating dialogue to convey character and advance the action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ensuring correct subject and verb agreement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perform their own compositions, using appropriate intonation, volume, and movement so that meaning is clear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ensuring the consistent and correct use of tense throughout a piece of writing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Consider how authors have developed characters and settings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Selecting appropriate grammar and vocab to enhance meaning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using a wide range of devices to build cohesion within and across paragraphs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distinguishing between the language of speech and writing and choosing the appropriate register</a:t>
                      </a: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a wide range of devices to build cohesion within and across paragraphs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using further organisational and presentational devices to structure text and to guide the reader [for example, headings, bullet points, underlining]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Exercise an assured and conscious control over levels of formality, particularly through manipulating grammar and vocabulary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Identifying the audience for and purpose of the writing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précising longer passages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range of devices to build cohesion within and across paragraphs: conjunctions, adverbials of time and place, pronouns, synonyms  </a:t>
                      </a:r>
                      <a:endParaRPr sz="100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commas to clarify meaning or avoid ambiguity in writing / + hyphens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semicolons, colons or dashes to mark boundaries between independent clauses</a:t>
                      </a:r>
                      <a:endParaRPr sz="10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noting and developing initial ideas, drawing on reading and research where necessary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in narratives, describing settings, characters and atmosphere and integrating dialogue to convey character and advance the action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range of devices to build cohesion within and across paragraphs: conjunctions, adverbials of time and place, pronouns, synonyms  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noting and developing initial ideas, drawing on reading and research where necessary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in narratives, describing settings, characters and atmosphere and integrating dialogue to convey character and advance the action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a range of devices to build cohesion within and across paragraphs: conjunctions, adverbials of time and place, pronouns, synonyms  </a:t>
                      </a:r>
                      <a:endParaRPr lang="en-GB"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00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 Texts: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Inclusion and Diversity in Bold</a:t>
                      </a:r>
                      <a:endParaRPr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History focus: Harriet Tubman: A Journey to Freedom by Sonia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Agard</a:t>
                      </a:r>
                      <a:endParaRPr sz="1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Places more than others – Renee Watson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Journey Back to Freedom – Catherine Johnson</a:t>
                      </a:r>
                      <a:endParaRPr sz="1000" b="1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Black and British By David </a:t>
                      </a:r>
                      <a:r>
                        <a:rPr lang="en-GB" sz="1000" b="1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Olusoga</a:t>
                      </a: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GB" sz="11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Black</a:t>
                      </a:r>
                      <a:r>
                        <a:rPr lang="en-GB" sz="11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 abolitionists like Olaudah Equiano</a:t>
                      </a:r>
                      <a:endParaRPr sz="11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Strong Female Characters: The Sleeper and the Spindle by Neil Gaiman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</a:rPr>
                        <a:t>Grimms tales by Philip Pullman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The Phantom Tollbooth By Norton Juster</a:t>
                      </a:r>
                      <a:r>
                        <a:rPr lang="en-GB" sz="1000" dirty="0"/>
                        <a:t>/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The Wolves of Willoughby Chase by Joan Aiken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</a:rPr>
                        <a:t>Amari and the Night brothers – </a:t>
                      </a:r>
                      <a:r>
                        <a:rPr lang="en-GB" sz="1000" dirty="0" err="1">
                          <a:solidFill>
                            <a:schemeClr val="dk1"/>
                          </a:solidFill>
                        </a:rPr>
                        <a:t>BB.Alston</a:t>
                      </a:r>
                      <a:endParaRPr lang="en-GB"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Diary of Edie Benson by Vince Cross</a:t>
                      </a:r>
                      <a:r>
                        <a:rPr lang="en-GB" sz="1000" dirty="0"/>
                        <a:t>/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am David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Once by Morris </a:t>
                      </a:r>
                      <a:r>
                        <a:rPr lang="en-GB" sz="100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Gleitzman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Fireweed by Jill Patton-Walsh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 Story Blitz: The Diary of Edie Benson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Black History focus on black soldiers</a:t>
                      </a:r>
                      <a:endParaRPr sz="1000" b="1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Hitler’s Canary by </a:t>
                      </a:r>
                      <a:r>
                        <a:rPr lang="en-GB" sz="1000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sandi</a:t>
                      </a: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Toksvig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Mozart Question by Michael Morpurgo</a:t>
                      </a:r>
                      <a:endParaRPr sz="1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War Boy by Michael Foreman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The Missing by Michael Rosen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stage full of Shakespeare Stories by Angela McAllister</a:t>
                      </a:r>
                      <a:endParaRPr sz="1000" b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Mr William Shakespeare’s Plays by Marcia Williams</a:t>
                      </a:r>
                      <a:endParaRPr sz="1000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BBC KS2 Macbeth Schools Radio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There’s a boy at the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 of the classroom by Onjali Rauf</a:t>
                      </a:r>
                      <a:endParaRPr sz="1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325" marR="60325" marT="0" marB="0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0" name="Google Shape;150;p6" descr="Image result for harriet tubma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1655" y="995509"/>
            <a:ext cx="921435" cy="70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 descr="Image result for the wedding ghost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81960" y="920813"/>
            <a:ext cx="604867" cy="8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 descr="C:\Users\r.tapsell\AppData\Local\Microsoft\Windows\INetCache\Content.MSO\C8F2D647.tm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56792" y="920813"/>
            <a:ext cx="773430" cy="97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 descr="Rose Blanche : McEwan, Ian, Innocenti, Roberto: Amazon.co.uk: Book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54038" y="684778"/>
            <a:ext cx="603631" cy="81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 descr="My Story: Blitz: The Diary of Edie Benson, London 1940 - 1941:  Amazon.co.uk: Cross, Vince: 9780439997416: Book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3484" y="721495"/>
            <a:ext cx="718312" cy="97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11B27-22E9-2A13-393A-7EEEE0DCD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0310" y="920813"/>
            <a:ext cx="887900" cy="949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D72A5-D10D-8FF3-7DA2-7583F910D6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68210" y="9037996"/>
            <a:ext cx="600676" cy="9491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6640</Words>
  <Application>Microsoft Macintosh PowerPoint</Application>
  <PresentationFormat>A3 Paper (297x420 mm)</PresentationFormat>
  <Paragraphs>995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Lucy John</dc:creator>
  <cp:lastModifiedBy>Nina Birch</cp:lastModifiedBy>
  <cp:revision>24</cp:revision>
  <dcterms:created xsi:type="dcterms:W3CDTF">2018-12-03T13:47:34Z</dcterms:created>
  <dcterms:modified xsi:type="dcterms:W3CDTF">2025-09-25T15:53:11Z</dcterms:modified>
</cp:coreProperties>
</file>